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CTR</c:v>
                </c:pt>
              </c:strCache>
            </c:strRef>
          </c:tx>
          <c:spPr>
            <a:solidFill>
              <a:srgbClr val="E8B96A"/>
            </a:solidFill>
            <a:ln w="25400" cap="flat">
              <a:solidFill>
                <a:srgbClr val="E8B96A"/>
              </a:solidFill>
              <a:prstDash val="solid"/>
              <a:round/>
            </a:ln>
            <a:effectLst/>
          </c:spPr>
          <c:invertIfNegative val="0"/>
          <c:dLbls>
            <c:numFmt formatCode="0.00%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5F2EB"/>
                    </a:solidFill>
                    <a:latin typeface="Calibri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8"/>
            <c:spPr>
              <a:solidFill>
                <a:srgbClr val="E8B96A"/>
              </a:solidFill>
              <a:ln w="9525" cap="flat">
                <a:solidFill>
                  <a:srgbClr val="E8B96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Sheet1!$A$2:$A$4</c:f>
              <c:multiLvlStrCache>
                <c:ptCount val="3"/>
                <c:lvl>
                  <c:pt idx="0">
                    <c:v>January</c:v>
                  </c:pt>
                  <c:pt idx="1">
                    <c:v>February</c:v>
                  </c:pt>
                  <c:pt idx="2">
                    <c:v>March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0.0061</c:v>
                </c:pt>
                <c:pt idx="1">
                  <c:v>0.0218</c:v>
                </c:pt>
                <c:pt idx="2">
                  <c:v>0.0117</c:v>
                </c:pt>
              </c:numCache>
            </c:numRef>
          </c:val>
          <c:smooth val="0"/>
        </c:ser>
        <c:dLbls>
          <c:numFmt formatCode="0.00%" sourceLinked="0"/>
          <c:txPr>
            <a:bodyPr/>
            <a:lstStyle/>
            <a:p>
              <a:pPr>
                <a:defRPr b="0" i="0" strike="noStrike" sz="1000" u="none">
                  <a:solidFill>
                    <a:srgbClr val="F5F2EB"/>
                  </a:solidFill>
                  <a:latin typeface="Calibri"/>
                </a:defRPr>
              </a:pPr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A09B92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A0A0B"/>
        </a:solidFill>
        <a:ln>
          <a:noFill/>
        </a:ln>
        <a:effectLst/>
      </c:spPr>
    </c:plotArea>
    <c:plotVisOnly val="1"/>
    <c:dispBlanksAs val="span"/>
  </c:chart>
  <c:spPr>
    <a:solidFill>
      <a:srgbClr val="0A0A0B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  ·  CLIENT REPORT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237744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Name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640080" y="365760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 Ads performance, Q1 2026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4846320"/>
            <a:ext cx="109728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502920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January 1 – March 31, 2026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5303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Porter Metrics  ·  Data via Meta Ads API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149840" y="6126480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2026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778240" y="4572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2026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moves for Q2.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640080" y="2194560"/>
            <a:ext cx="73152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60604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E8B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737360" y="2514600"/>
            <a:ext cx="9784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Activate the dormant sales campaigns.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1737360" y="3017520"/>
            <a:ext cx="9784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Catalog Sales and Post-Promotion Sales campaigns have never spent a dollar. Purchase-optimized campaigns consistently outperform engagement on ROAS — this is the highest-leverage move.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384048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E8B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II.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737360" y="3749040"/>
            <a:ext cx="9784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Rebalance Instagram spend.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737360" y="4251960"/>
            <a:ext cx="9784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 took 48% of budget and returned $67 in revenue. Cut IG placement by 60–70% and redirect the spend to Facebook feed and Reels, which returned 1.35x on identical creatives.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50749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E8B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III.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1737360" y="4983480"/>
            <a:ext cx="9784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Diagnose the March drop before scaling.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1737360" y="5486400"/>
            <a:ext cx="9784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CPM rose 85% from January while purchases dropped to two. Before adding budget, audit creative fatigue, audience saturation (frequency 2.80), and any attribution or pixel issues.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064240" y="64008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40080" y="6400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778240" y="4572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2026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1188720"/>
            <a:ext cx="5943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$25.8K</a:t>
            </a:r>
            <a:endParaRPr lang="en-US" sz="12000" dirty="0"/>
          </a:p>
        </p:txBody>
      </p:sp>
      <p:sp>
        <p:nvSpPr>
          <p:cNvPr id="5" name="Text 3"/>
          <p:cNvSpPr/>
          <p:nvPr/>
        </p:nvSpPr>
        <p:spPr>
          <a:xfrm>
            <a:off x="640080" y="274320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spent on Meta Ads across Q1 —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315468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returning </a:t>
            </a:r>
            <a:pPr indent="0" marL="0">
              <a:buNone/>
            </a:pPr>
            <a:r>
              <a:rPr lang="en-US" sz="1800" i="1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$18,019</a:t>
            </a:r>
            <a:pPr indent="0" marL="0">
              <a:buNone/>
            </a:pPr>
            <a:r>
              <a:rPr lang="en-US" sz="18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in revenue, for a ROAS of </a:t>
            </a:r>
            <a:pPr indent="0" marL="0">
              <a:buNone/>
            </a:pPr>
            <a:r>
              <a:rPr lang="en-US" sz="1800" i="1" dirty="0">
                <a:solidFill>
                  <a:srgbClr val="C8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0.70x.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40080" y="3931920"/>
            <a:ext cx="73152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42976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E8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JANUARY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4709160"/>
            <a:ext cx="3383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account opened the quarter at scale — 3.5M impressions, but conversion was thin.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389120" y="42976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E8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FEBRUARY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389120" y="4709160"/>
            <a:ext cx="3383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sharp turn: CTR climbed to 2.18%, ROAS crossed 1.12x. The best month of the quarter, by a wide margin.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8138160" y="42976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E8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138160" y="4709160"/>
            <a:ext cx="3383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Collapse. Revenue fell to $254 on $5.3K of spend — a 0.05x ROAS. The account paused in April.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1064240" y="64008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40080" y="6400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9260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E8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 OF 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3291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spc="200" kern="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Visibility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40080" y="374904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saw the ads</a:t>
            </a:r>
            <a:endParaRPr lang="en-US" sz="7200" dirty="0"/>
          </a:p>
        </p:txBody>
      </p:sp>
      <p:sp>
        <p:nvSpPr>
          <p:cNvPr id="5" name="Shape 3"/>
          <p:cNvSpPr/>
          <p:nvPr/>
        </p:nvSpPr>
        <p:spPr>
          <a:xfrm>
            <a:off x="640080" y="5303520"/>
            <a:ext cx="73152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064240" y="64008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/ 10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" y="6400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VISIBILITY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778240" y="4572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6.4 million impressions,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20116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reaching 2.3 million people — over half in January alone.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640080" y="3246120"/>
            <a:ext cx="73152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3520440"/>
            <a:ext cx="36576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703320"/>
            <a:ext cx="24460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IMPRESSIONS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" y="4023360"/>
            <a:ext cx="24460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6.42M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640080" y="47091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Total ad views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451860" y="3520440"/>
            <a:ext cx="36576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51860" y="3703320"/>
            <a:ext cx="24460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451860" y="4023360"/>
            <a:ext cx="24460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2.30M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451860" y="47091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Unique people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63640" y="3520440"/>
            <a:ext cx="36576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63640" y="3703320"/>
            <a:ext cx="24460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263640" y="4023360"/>
            <a:ext cx="24460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2.80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263640" y="47091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Views per person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075420" y="3520440"/>
            <a:ext cx="36576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075420" y="3703320"/>
            <a:ext cx="24460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CPM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9075420" y="4023360"/>
            <a:ext cx="24460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$4.01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9075420" y="47091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per 1,000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064240" y="64008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40080" y="6400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9260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E8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 OF 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3291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spc="200" kern="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40080" y="374904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Did people click</a:t>
            </a:r>
            <a:endParaRPr lang="en-US" sz="7200" dirty="0"/>
          </a:p>
        </p:txBody>
      </p:sp>
      <p:sp>
        <p:nvSpPr>
          <p:cNvPr id="5" name="Shape 3"/>
          <p:cNvSpPr/>
          <p:nvPr/>
        </p:nvSpPr>
        <p:spPr>
          <a:xfrm>
            <a:off x="640080" y="5303520"/>
            <a:ext cx="73152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064240" y="64008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/ 10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" y="6400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778240" y="4572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February, the click-through rate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20116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nearly quadrupled — then pulled back.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640080" y="3246120"/>
            <a:ext cx="73152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33832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 BY MONTH</a:t>
            </a:r>
            <a:endParaRPr lang="en-US" sz="9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640080" y="3703320"/>
          <a:ext cx="6858000" cy="2697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229600" y="3200400"/>
            <a:ext cx="320040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229600" y="33375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Clicks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9601200" y="32918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75,833</a:t>
            </a:r>
            <a:endParaRPr lang="en-US" sz="2200" dirty="0"/>
          </a:p>
        </p:txBody>
      </p:sp>
      <p:sp>
        <p:nvSpPr>
          <p:cNvPr id="12" name="Shape 9"/>
          <p:cNvSpPr/>
          <p:nvPr/>
        </p:nvSpPr>
        <p:spPr>
          <a:xfrm>
            <a:off x="8229600" y="3977640"/>
            <a:ext cx="320040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229600" y="41148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9601200" y="40690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1.18%</a:t>
            </a:r>
            <a:endParaRPr lang="en-US" sz="2200" dirty="0"/>
          </a:p>
        </p:txBody>
      </p:sp>
      <p:sp>
        <p:nvSpPr>
          <p:cNvPr id="15" name="Shape 12"/>
          <p:cNvSpPr/>
          <p:nvPr/>
        </p:nvSpPr>
        <p:spPr>
          <a:xfrm>
            <a:off x="8229600" y="4754880"/>
            <a:ext cx="320040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229600" y="48920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CPC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9601200" y="48463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$0.34</a:t>
            </a:r>
            <a:endParaRPr lang="en-US" sz="2200" dirty="0"/>
          </a:p>
        </p:txBody>
      </p:sp>
      <p:sp>
        <p:nvSpPr>
          <p:cNvPr id="18" name="Shape 15"/>
          <p:cNvSpPr/>
          <p:nvPr/>
        </p:nvSpPr>
        <p:spPr>
          <a:xfrm>
            <a:off x="8229600" y="5532120"/>
            <a:ext cx="320040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229600" y="56692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clicks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9601200" y="5623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7,789</a:t>
            </a:r>
            <a:endParaRPr lang="en-US" sz="2200" dirty="0"/>
          </a:p>
        </p:txBody>
      </p:sp>
      <p:sp>
        <p:nvSpPr>
          <p:cNvPr id="21" name="Text 18"/>
          <p:cNvSpPr/>
          <p:nvPr/>
        </p:nvSpPr>
        <p:spPr>
          <a:xfrm>
            <a:off x="11064240" y="64008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640080" y="6400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9260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E8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3 OF 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3291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spc="200" kern="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40080" y="374904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Did they buy</a:t>
            </a:r>
            <a:endParaRPr lang="en-US" sz="7200" dirty="0"/>
          </a:p>
        </p:txBody>
      </p:sp>
      <p:sp>
        <p:nvSpPr>
          <p:cNvPr id="5" name="Shape 3"/>
          <p:cNvSpPr/>
          <p:nvPr/>
        </p:nvSpPr>
        <p:spPr>
          <a:xfrm>
            <a:off x="640080" y="5303520"/>
            <a:ext cx="73152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064240" y="64008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/ 10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" y="6400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778240" y="4572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Spend held steady at ~$10K/month.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640080" y="196596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did not.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640080" y="3246120"/>
            <a:ext cx="73152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3520440"/>
            <a:ext cx="36576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703320"/>
            <a:ext cx="24460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" y="4023360"/>
            <a:ext cx="24460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640080" y="47091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Across Q1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451860" y="3520440"/>
            <a:ext cx="36576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51860" y="3703320"/>
            <a:ext cx="24460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451860" y="4023360"/>
            <a:ext cx="24460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$18,019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451860" y="47091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Tracked via pixel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63640" y="3520440"/>
            <a:ext cx="36576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63640" y="3703320"/>
            <a:ext cx="24460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263640" y="4023360"/>
            <a:ext cx="24460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$25,774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263640" y="47091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Total investment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075420" y="3520440"/>
            <a:ext cx="36576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075420" y="3703320"/>
            <a:ext cx="24460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9075420" y="4023360"/>
            <a:ext cx="24460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C8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0.70x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9075420" y="47091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Target: 1.00x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064240" y="64008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40080" y="6400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BREAKDOWN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778240" y="4572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CAMPAIGNS × PLATFORMS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campaign did all the work.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1600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more were built, but never ran.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640080" y="2468880"/>
            <a:ext cx="73152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6517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" y="30175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754880" y="301752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035040" y="3017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40080" y="3291840"/>
            <a:ext cx="658368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42900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Engagement · paid social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3675888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OUTCOME_ENGAGEMENT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4754880" y="347472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$23,343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035040" y="34747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0.77x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3886200"/>
            <a:ext cx="658368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95020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Awareness · geo-targeted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" y="4197096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OUTCOME_AWARENESS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4754880" y="399592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$2,431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035040" y="399592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40080" y="4407408"/>
            <a:ext cx="658368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4471416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7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Catalog Sales · Segment A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0080" y="4718304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OUTCOME_SALES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4754880" y="4517136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57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035040" y="4517136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57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run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40080" y="4928616"/>
            <a:ext cx="658368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4992624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7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Catalog Sales · Segment B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0080" y="5239512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OUTCOME_SALES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4754880" y="5038344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57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035040" y="5038344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57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run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640080" y="5449824"/>
            <a:ext cx="658368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0080" y="551383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7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Post-Promotion Sales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40080" y="5760720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OUTCOME_SALES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4754880" y="555955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57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035040" y="555955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575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run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40080" y="5971032"/>
            <a:ext cx="658368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863840" y="26517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PLATFORMS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7863840" y="31089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</a:t>
            </a:r>
            <a:endParaRPr lang="en-US" sz="1500" dirty="0"/>
          </a:p>
        </p:txBody>
      </p:sp>
      <p:sp>
        <p:nvSpPr>
          <p:cNvPr id="39" name="Text 37"/>
          <p:cNvSpPr/>
          <p:nvPr/>
        </p:nvSpPr>
        <p:spPr>
          <a:xfrm>
            <a:off x="7863840" y="352044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pPr indent="0" marL="0">
              <a:buNone/>
            </a:pPr>
            <a:r>
              <a:rPr lang="en-US" sz="18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purchases</a:t>
            </a:r>
            <a:endParaRPr lang="en-US" sz="4000" dirty="0"/>
          </a:p>
        </p:txBody>
      </p:sp>
      <p:sp>
        <p:nvSpPr>
          <p:cNvPr id="40" name="Text 38"/>
          <p:cNvSpPr/>
          <p:nvPr/>
        </p:nvSpPr>
        <p:spPr>
          <a:xfrm>
            <a:off x="7863840" y="4434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$17,952 revenue on $13,325 spend  </a:t>
            </a:r>
            <a:pPr indent="0" marL="0">
              <a:buNone/>
            </a:pPr>
            <a:r>
              <a:rPr lang="en-US" sz="1100" dirty="0">
                <a:solidFill>
                  <a:srgbClr val="7FA9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1.35x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863840" y="4892040"/>
            <a:ext cx="3657600" cy="7315"/>
          </a:xfrm>
          <a:prstGeom prst="rect">
            <a:avLst/>
          </a:prstGeom>
          <a:solidFill>
            <a:srgbClr val="57544E"/>
          </a:solidFill>
          <a:ln w="12700">
            <a:solidFill>
              <a:srgbClr val="57544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863840" y="51663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7863840" y="557784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dirty="0">
                <a:solidFill>
                  <a:srgbClr val="F5F2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pPr indent="0" marL="0">
              <a:buNone/>
            </a:pPr>
            <a:r>
              <a:rPr lang="en-US" sz="1800" i="1" dirty="0">
                <a:solidFill>
                  <a:srgbClr val="A09B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purchase</a:t>
            </a:r>
            <a:endParaRPr lang="en-US" sz="4000" dirty="0"/>
          </a:p>
        </p:txBody>
      </p:sp>
      <p:sp>
        <p:nvSpPr>
          <p:cNvPr id="44" name="Text 42"/>
          <p:cNvSpPr/>
          <p:nvPr/>
        </p:nvSpPr>
        <p:spPr>
          <a:xfrm>
            <a:off x="7863840" y="6492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$67 revenue on $12,449 spend  </a:t>
            </a:r>
            <a:pPr indent="0" marL="0">
              <a:buNone/>
            </a:pPr>
            <a:r>
              <a:rPr lang="en-US" sz="1100" dirty="0">
                <a:solidFill>
                  <a:srgbClr val="C8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0.01x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11064240" y="64008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640080" y="6400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7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Porter Metrics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Name — Meta Ads Q1 2026</dc:title>
  <dc:subject>PptxGenJS Presentation</dc:subject>
  <dc:creator>Porter Metrics</dc:creator>
  <cp:lastModifiedBy>Porter Metrics</cp:lastModifiedBy>
  <cp:revision>1</cp:revision>
  <dcterms:created xsi:type="dcterms:W3CDTF">2026-04-21T15:07:24Z</dcterms:created>
  <dcterms:modified xsi:type="dcterms:W3CDTF">2026-04-21T15:07:24Z</dcterms:modified>
</cp:coreProperties>
</file>